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0" r:id="rId3"/>
    <p:sldId id="276" r:id="rId4"/>
    <p:sldId id="277" r:id="rId5"/>
    <p:sldId id="278" r:id="rId6"/>
    <p:sldId id="279" r:id="rId7"/>
    <p:sldId id="280" r:id="rId8"/>
    <p:sldId id="281" r:id="rId9"/>
    <p:sldId id="285" r:id="rId10"/>
    <p:sldId id="286" r:id="rId11"/>
    <p:sldId id="275" r:id="rId12"/>
  </p:sldIdLst>
  <p:sldSz cx="12192000" cy="6858000"/>
  <p:notesSz cx="6794500" cy="9906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3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D9B191-B886-0DC7-902E-7CFDA1B51100}">
  <a:tblStyle styleId="{67D9B191-B886-0DC7-902E-7CFDA1B51100}" styleName="Светлый стиль 1 — акцент 5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5"/>
              </a:solidFill>
            </a:ln>
          </a:top>
          <a:bottom>
            <a:ln w="12700">
              <a:solidFill>
                <a:schemeClr val="accent5"/>
              </a:solidFill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  <a:fill>
          <a:solidFill>
            <a:schemeClr val="accent5">
              <a:alpha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12700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12700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5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24" cy="495855"/>
          </a:xfrm>
          <a:prstGeom prst="rect">
            <a:avLst/>
          </a:prstGeom>
        </p:spPr>
        <p:txBody>
          <a:bodyPr vert="horz" lIns="91292" tIns="45645" rIns="91292" bIns="4564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7891" y="1"/>
            <a:ext cx="2945024" cy="495855"/>
          </a:xfrm>
          <a:prstGeom prst="rect">
            <a:avLst/>
          </a:prstGeom>
        </p:spPr>
        <p:txBody>
          <a:bodyPr vert="horz" lIns="91292" tIns="45645" rIns="91292" bIns="45645" rtlCol="0"/>
          <a:lstStyle>
            <a:lvl1pPr algn="r">
              <a:defRPr sz="1200"/>
            </a:lvl1pPr>
          </a:lstStyle>
          <a:p>
            <a:fld id="{79439D78-4A4F-4C40-8DE9-F6ADF602DE6C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10146"/>
            <a:ext cx="2945024" cy="495855"/>
          </a:xfrm>
          <a:prstGeom prst="rect">
            <a:avLst/>
          </a:prstGeom>
        </p:spPr>
        <p:txBody>
          <a:bodyPr vert="horz" lIns="91292" tIns="45645" rIns="91292" bIns="4564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7891" y="9410146"/>
            <a:ext cx="2945024" cy="495855"/>
          </a:xfrm>
          <a:prstGeom prst="rect">
            <a:avLst/>
          </a:prstGeom>
        </p:spPr>
        <p:txBody>
          <a:bodyPr vert="horz" lIns="91292" tIns="45645" rIns="91292" bIns="45645" rtlCol="0" anchor="b"/>
          <a:lstStyle>
            <a:lvl1pPr algn="r">
              <a:defRPr sz="1200"/>
            </a:lvl1pPr>
          </a:lstStyle>
          <a:p>
            <a:fld id="{EE7AFE53-5F29-4C9E-99FA-81CDA6575D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743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4283" cy="495300"/>
          </a:xfrm>
          <a:prstGeom prst="rect">
            <a:avLst/>
          </a:prstGeom>
        </p:spPr>
        <p:txBody>
          <a:bodyPr vert="horz" lIns="80154" tIns="40077" rIns="80154" bIns="40077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9" y="1"/>
            <a:ext cx="2944283" cy="495300"/>
          </a:xfrm>
          <a:prstGeom prst="rect">
            <a:avLst/>
          </a:prstGeom>
        </p:spPr>
        <p:txBody>
          <a:bodyPr vert="horz" lIns="80154" tIns="40077" rIns="80154" bIns="40077" rtlCol="0"/>
          <a:lstStyle>
            <a:lvl1pPr algn="r">
              <a:defRPr sz="1100"/>
            </a:lvl1pPr>
          </a:lstStyle>
          <a:p>
            <a:fld id="{D341BAE1-2EC1-41A7-AFCB-8D4A919C4FE8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2950"/>
            <a:ext cx="6607175" cy="3716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154" tIns="40077" rIns="80154" bIns="4007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05353"/>
            <a:ext cx="5435600" cy="4457700"/>
          </a:xfrm>
          <a:prstGeom prst="rect">
            <a:avLst/>
          </a:prstGeom>
        </p:spPr>
        <p:txBody>
          <a:bodyPr vert="horz" lIns="80154" tIns="40077" rIns="80154" bIns="4007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09413"/>
            <a:ext cx="2944283" cy="495300"/>
          </a:xfrm>
          <a:prstGeom prst="rect">
            <a:avLst/>
          </a:prstGeom>
        </p:spPr>
        <p:txBody>
          <a:bodyPr vert="horz" lIns="80154" tIns="40077" rIns="80154" bIns="40077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9" y="9409413"/>
            <a:ext cx="2944283" cy="495300"/>
          </a:xfrm>
          <a:prstGeom prst="rect">
            <a:avLst/>
          </a:prstGeom>
        </p:spPr>
        <p:txBody>
          <a:bodyPr vert="horz" lIns="80154" tIns="40077" rIns="80154" bIns="40077" rtlCol="0" anchor="b"/>
          <a:lstStyle>
            <a:lvl1pPr algn="r">
              <a:defRPr sz="1100"/>
            </a:lvl1pPr>
          </a:lstStyle>
          <a:p>
            <a:fld id="{19286E1E-0889-4ACA-B4FB-C05E6B7045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9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188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161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954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132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129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143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93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93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93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86E1E-0889-4ACA-B4FB-C05E6B70453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5D717B-FF50-4B1B-A538-D1CFF9ACE592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D05482-E6A4-4449-923D-928B1AAED5BA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F5EE747-DA9C-47D4-9F3F-95F3EC10B21F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640B57E-0A76-4F40-AE11-934C11377FE7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B007B5D-CFEF-48B9-A958-DD0EC71A404D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058FBC-38E4-4B31-BC23-35137E957910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2260D9-9046-472F-9E67-4FEA66BA2191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B9262FB-2602-4F7E-BDE0-1D79597DC741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73C9B5C-508E-49B0-AA67-F855DA84298F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239F7B-9035-42C6-915C-CC2ED3E514BA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3B34FB8-1D7E-480E-AE9A-EF0770B21D33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9B49AAA-EB90-47D5-BEEF-EE97902BEF23}" type="datetime1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E758DF-C73C-4F11-A3EC-3DE669EF2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2"/>
          <p:cNvSpPr/>
          <p:nvPr/>
        </p:nvSpPr>
        <p:spPr bwMode="auto">
          <a:xfrm>
            <a:off x="6795209" y="5213935"/>
            <a:ext cx="46817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Азаркевич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Екатерина Андреевна, </a:t>
            </a:r>
            <a:endParaRPr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Ведущий специалист Регионального  кадрового центра ОГБУЗ «МИАЦ»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8" name="Text Box 13"/>
          <p:cNvSpPr/>
          <p:nvPr/>
        </p:nvSpPr>
        <p:spPr bwMode="auto">
          <a:xfrm>
            <a:off x="1703512" y="1192652"/>
            <a:ext cx="9210502" cy="3303699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«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Наставничество в сфере здравоохранения в целях реализации Федерального закона № 424-ФЗ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»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10" name="Прямоугольник 15"/>
          <p:cNvSpPr>
            <a:spLocks noChangeArrowheads="1"/>
          </p:cNvSpPr>
          <p:nvPr/>
        </p:nvSpPr>
        <p:spPr bwMode="auto">
          <a:xfrm>
            <a:off x="1391705" y="626334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Кострома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октября 2026 года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11" name="Прямоугольник 15"/>
          <p:cNvSpPr>
            <a:spLocks noChangeArrowheads="1"/>
          </p:cNvSpPr>
          <p:nvPr/>
        </p:nvSpPr>
        <p:spPr bwMode="auto">
          <a:xfrm>
            <a:off x="767408" y="678345"/>
            <a:ext cx="108290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8967FE78-FAFC-43B2-A518-59F563B43E2F}"/>
              </a:ext>
            </a:extLst>
          </p:cNvPr>
          <p:cNvSpPr/>
          <p:nvPr/>
        </p:nvSpPr>
        <p:spPr>
          <a:xfrm>
            <a:off x="1610593" y="1031822"/>
            <a:ext cx="9548356" cy="56964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Наставничество в сфере здравоохранения является важным инструментом развития кадрового потенциала, повышения качества медицинской помощи, обеспечения преемственности знаний, умений и навыков, совершенствования профессиональных компетенций.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 целях реализации Федерального закона № 424-Фз от 17 ноября 2025 года наставничество осуществляется в отношении лиц, получивших медицинское образование по основным образовательным программам по специальностям (направлениям подготовки) и впервые прошедших аккредитацию специалиста по соответствующей специальности (Согласно Приказу Министерства здравоохранения Российской федерации от 05 марта 2026 года № 167н). 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799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8967FE78-FAFC-43B2-A518-59F563B43E2F}"/>
              </a:ext>
            </a:extLst>
          </p:cNvPr>
          <p:cNvSpPr/>
          <p:nvPr/>
        </p:nvSpPr>
        <p:spPr>
          <a:xfrm>
            <a:off x="1610593" y="1031822"/>
            <a:ext cx="9548356" cy="56964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кого предусмотрено наставничество</a:t>
            </a:r>
          </a:p>
          <a:p>
            <a:pPr algn="ctr"/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Наставничество в сфере здравоохранения в целях реализации Федерального закона № 424-ФЗ, распространяется на лиц, вступающих в трудовые отношения с работодателем, 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наличии одновременно трех условий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Медицинское образование получено по основной профессиональной образовательной программе 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 1 марта 2026 года.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Полученная специальность (направление подготовки) включена в перечень, утвержденный приказом Минздрава России № 166н.</a:t>
            </a:r>
          </a:p>
          <a:p>
            <a:pPr lvl="0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Первичная или первичная специализированная аккредитация по соответствующей специальности пройдена впервые.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9313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1" descr="gerb1.png"/>
          <p:cNvPicPr>
            <a:picLocks noChangeAspect="1"/>
          </p:cNvPicPr>
          <p:nvPr/>
        </p:nvPicPr>
        <p:blipFill>
          <a:blip r:embed="rId3" cstate="print">
            <a:alphaModFix/>
          </a:blip>
          <a:srcRect r="1218"/>
          <a:stretch/>
        </p:blipFill>
        <p:spPr bwMode="auto">
          <a:xfrm flipH="1">
            <a:off x="264000" y="97965"/>
            <a:ext cx="863448" cy="750163"/>
          </a:xfrm>
          <a:prstGeom prst="rect">
            <a:avLst/>
          </a:prstGeom>
        </p:spPr>
      </p:pic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8967FE78-FAFC-43B2-A518-59F563B43E2F}"/>
              </a:ext>
            </a:extLst>
          </p:cNvPr>
          <p:cNvSpPr/>
          <p:nvPr/>
        </p:nvSpPr>
        <p:spPr>
          <a:xfrm>
            <a:off x="1703512" y="548680"/>
            <a:ext cx="9548356" cy="62019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Целью наставничества является:</a:t>
            </a: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кадрового потенциала и личности наставляемого, формирование ответственного отношения к труду и долгосрочных трудовых отношений через индивидуальное сопровождение профессионального становления медицинских работников.</a:t>
            </a:r>
          </a:p>
          <a:p>
            <a:pPr algn="just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принципы организации наставничества:</a:t>
            </a: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системность: интеграция наставничества в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специалиста в качестве обязательного элемента, который учитывается при допуске к периодической аккредитации;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добровольность: участие в программах наставничества на основе добровольного согласия как наставляемых, так и наставников;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индивидуальный подход: учет индивидуальных потребностей и целей как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наставляемых, так и наставников;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инновационность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внедрение современных технологий и лучших практик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процессы наставничества;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мотивация: создание системы мотивации и признания для наставников;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ориентированность на результат: оценка эффективности программ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наставничества на основе конкретных измеримых показателей.</a:t>
            </a:r>
          </a:p>
          <a:p>
            <a:pPr algn="just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Наставничество не заменяет обучение или стажировку, а является дополняющим механизмом, который может способствовать успешной адаптации специалистов на рабочем месте, совершенствованию практических умений и навыков работы по полученной специальности, обеспечивая индивидуальный подход к профессиональному становлению и развитию кадрового состава.</a:t>
            </a:r>
          </a:p>
          <a:p>
            <a:pPr algn="ctr"/>
            <a:endParaRPr lang="ru-RU" sz="25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5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5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3376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1" descr="gerb1.png"/>
          <p:cNvPicPr>
            <a:picLocks noChangeAspect="1"/>
          </p:cNvPicPr>
          <p:nvPr/>
        </p:nvPicPr>
        <p:blipFill>
          <a:blip r:embed="rId3" cstate="print">
            <a:alphaModFix/>
          </a:blip>
          <a:srcRect r="1218"/>
          <a:stretch/>
        </p:blipFill>
        <p:spPr bwMode="auto">
          <a:xfrm flipH="1">
            <a:off x="264000" y="97965"/>
            <a:ext cx="863448" cy="750163"/>
          </a:xfrm>
          <a:prstGeom prst="rect">
            <a:avLst/>
          </a:prstGeom>
        </p:spPr>
      </p:pic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8967FE78-FAFC-43B2-A518-59F563B43E2F}"/>
              </a:ext>
            </a:extLst>
          </p:cNvPr>
          <p:cNvSpPr/>
          <p:nvPr/>
        </p:nvSpPr>
        <p:spPr>
          <a:xfrm>
            <a:off x="1610593" y="526310"/>
            <a:ext cx="9548356" cy="620193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наставничества в медицинской организации. </a:t>
            </a: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Медицинским организациям, реализующим ТПГГ бесплатного оказания гражданам медицинской помощи, следует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публиковать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информацию о вакантных должностях на Единой цифровой платформе </a:t>
            </a:r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«Работа в России»,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этом перечни вакантных должностей следует регулярно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обновлять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Закрепить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 локальных НПА следующие положения: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цели и задачи наставничества;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участники наставничества, их функции, права и обязанности;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сроки наставничества, формы выполнения работ по наставничеству и формат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взаимодействия наставника и наставляемого;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максимальное число наставляемых,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одномоментно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закрепляемых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наставником, с учетом формата взаимодействия;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содержание деятельности (комплекс мероприятий) наставников;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требования к квалификации и компетенциям наставников;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порядок оформления наставничества и присвоения статуса наставника, учета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работников, привлекаемых к выполнению работ по наставничеству (реестр);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организация обучения, организационно-методической поддержки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 наставников;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условия, при которых работодатель может досрочно отменить поручение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осуществлении наставничества;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содержание, мониторинга и оценка результатов наставничества;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материальная и нематериальная мотивация наставников;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иные процессуальные особенности осуществления наставничества с учетом</a:t>
            </a: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специфики деятельности организации.</a:t>
            </a:r>
          </a:p>
          <a:p>
            <a:pPr marL="342900" indent="-342900"/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00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1" descr="gerb1.png"/>
          <p:cNvPicPr>
            <a:picLocks noChangeAspect="1"/>
          </p:cNvPicPr>
          <p:nvPr/>
        </p:nvPicPr>
        <p:blipFill>
          <a:blip r:embed="rId3" cstate="print">
            <a:alphaModFix/>
          </a:blip>
          <a:srcRect r="1218"/>
          <a:stretch/>
        </p:blipFill>
        <p:spPr bwMode="auto">
          <a:xfrm flipH="1">
            <a:off x="264000" y="97965"/>
            <a:ext cx="863448" cy="750163"/>
          </a:xfrm>
          <a:prstGeom prst="rect">
            <a:avLst/>
          </a:prstGeom>
        </p:spPr>
      </p:pic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03512" y="980728"/>
            <a:ext cx="9721080" cy="518457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необходимо сделать медицинской организации</a:t>
            </a:r>
          </a:p>
          <a:p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 При определении потенциальных наставников</a:t>
            </a:r>
          </a:p>
          <a:p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определить список кандидатур потенциальных наставников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Наставником может быть работник, имеющий соответствующую специальность (направление подготовки) и стаж медицинской деятельности не менее 5 лет, либо руководитель/заместитель руководителя организации (структурного подразделения), имеющий стаж медицинской деятельности не менее 5 лет.</a:t>
            </a: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сформировать Реестр наставников и внести сведения на Портал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Сформированный Реестр внести на Портал НМФО: в реестре «Специалисты здравоохранения» отметить соответствующих работников как 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«Потенциальный наставник»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348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1" descr="gerb1.png"/>
          <p:cNvPicPr>
            <a:picLocks noChangeAspect="1"/>
          </p:cNvPicPr>
          <p:nvPr/>
        </p:nvPicPr>
        <p:blipFill>
          <a:blip r:embed="rId3" cstate="print">
            <a:alphaModFix/>
          </a:blip>
          <a:srcRect r="1218"/>
          <a:stretch/>
        </p:blipFill>
        <p:spPr bwMode="auto">
          <a:xfrm flipH="1">
            <a:off x="264000" y="97965"/>
            <a:ext cx="863448" cy="750163"/>
          </a:xfrm>
          <a:prstGeom prst="rect">
            <a:avLst/>
          </a:prstGeom>
        </p:spPr>
      </p:pic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59496" y="764704"/>
            <a:ext cx="9793088" cy="55446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приеме молодого специалиста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проверить условия применения наставничества (убедиться, что в отношении специалиста выполнены условия применения наставничества по Федеральному закону № 424-ФЗ и специальность (направление подготовки) включена в перечень приказа № 166н).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уточнить наличие завершенной регистрации специалиста на Портале НМФО и активного 5-летнего цикла обучения по специальности в соответствии с должностью.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необходимости проинструктировать специалиста по вопросам завершения регистрации и создания 5-летнего цикла обучения.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внести в ФРМР сведения о молодом специалисте как о работнике медицинской организации.</a:t>
            </a:r>
          </a:p>
          <a:p>
            <a:pPr lvl="0"/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необходимости обновить на Портале сведения из ФРМР.</a:t>
            </a:r>
          </a:p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назначении наставника и оформлении наставничества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реестре «Специалисты здравоохранения»: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выбрать наставляемого;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выбрать наставника из списка потенциальных наставников;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указать специальность, в рамках которой осуществляется наставничество;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указать период наставничества;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указать основание для наставничества;</a:t>
            </a: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необходимости заполнить поле «Дополнительная информация».</a:t>
            </a:r>
          </a:p>
          <a:p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Назначение наставника автоматически формирует запись в реестре 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«Молодые специалисты»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Инструкция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работе с ЛК МО размещена на сайте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НМФО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разделе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«Медицинским организациям» ---- «Организация наставничества».</a:t>
            </a:r>
          </a:p>
          <a:p>
            <a:pPr algn="ctr"/>
            <a:endParaRPr lang="ru-RU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769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1" descr="gerb1.png"/>
          <p:cNvPicPr>
            <a:picLocks noChangeAspect="1"/>
          </p:cNvPicPr>
          <p:nvPr/>
        </p:nvPicPr>
        <p:blipFill>
          <a:blip r:embed="rId3" cstate="print">
            <a:alphaModFix/>
          </a:blip>
          <a:srcRect r="1218"/>
          <a:stretch/>
        </p:blipFill>
        <p:spPr bwMode="auto">
          <a:xfrm flipH="1">
            <a:off x="264000" y="97965"/>
            <a:ext cx="863448" cy="750163"/>
          </a:xfrm>
          <a:prstGeom prst="rect">
            <a:avLst/>
          </a:prstGeom>
        </p:spPr>
      </p:pic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кругленный прямоугольник 10"/>
          <p:cNvSpPr/>
          <p:nvPr/>
        </p:nvSpPr>
        <p:spPr>
          <a:xfrm>
            <a:off x="1487488" y="836712"/>
            <a:ext cx="9649072" cy="5400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Кроме того, на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официальном сайте медицинской организаци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должны быть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размещены следующие НПА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Федеральный закон от 17.11.2025 № 424-ФЗ «О внесении изменений в отдельные законодательные акты Российской Федерации». </a:t>
            </a:r>
          </a:p>
          <a:p>
            <a:pPr lvl="0">
              <a:buFont typeface="Arial" pitchFamily="34" charset="0"/>
              <a:buChar char="•"/>
            </a:pP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Приказы Минздрава России от 05.03.2026 № 166н и № 167н. </a:t>
            </a:r>
          </a:p>
          <a:p>
            <a:pPr lvl="0"/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Локальные акты организации: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Положение об осуществлении наставничества.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Документы, оформляющие отношения (трудовой договор или дополнительное соглашение к нему, где фиксируются содержание, сроки, форма работы, а также условия выплат).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Формы индивидуальных планов мероприятий по наставничеству (ИПМ) и журналов (отчётов) дистанционного взаимодействия (если формат частично или полностью дистанционный). 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0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1" descr="gerb1.png"/>
          <p:cNvPicPr>
            <a:picLocks noChangeAspect="1"/>
          </p:cNvPicPr>
          <p:nvPr/>
        </p:nvPicPr>
        <p:blipFill>
          <a:blip r:embed="rId3" cstate="print">
            <a:alphaModFix/>
          </a:blip>
          <a:srcRect r="1218"/>
          <a:stretch/>
        </p:blipFill>
        <p:spPr bwMode="auto">
          <a:xfrm flipH="1">
            <a:off x="264000" y="97965"/>
            <a:ext cx="863448" cy="750163"/>
          </a:xfrm>
          <a:prstGeom prst="rect">
            <a:avLst/>
          </a:prstGeom>
        </p:spPr>
      </p:pic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кругленный прямоугольник 10"/>
          <p:cNvSpPr/>
          <p:nvPr/>
        </p:nvSpPr>
        <p:spPr>
          <a:xfrm>
            <a:off x="1487488" y="836712"/>
            <a:ext cx="9649072" cy="5400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Полезная информация:</a:t>
            </a:r>
            <a:endParaRPr lang="ru-RU" sz="16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база: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Федеральный закон от 17.11.2025 № 424-ФЗ «О внесении изменений в отдельные законодательные акты Российской Федерации».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Приказы Минздрава России от 05.03.2026 № 166н и № 167н.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Приказ Департамента здравоохранения Костромской области от 14 мая 2026 года № 630</a:t>
            </a:r>
          </a:p>
          <a:p>
            <a:pPr lvl="0"/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Рекомендации по организации наставничества в сфере здравоохранения в целях реализации Федерального закона от 17.11.2025 № 424-ФЗ, одобренные на Всероссийском совещании по вопросам кадровой политики в сфере здравоохранения, состоявшемся 24-25 февраля 2026г. </a:t>
            </a:r>
          </a:p>
          <a:p>
            <a:pPr lvl="0">
              <a:buFont typeface="Arial" pitchFamily="34" charset="0"/>
              <a:buChar char="•"/>
            </a:pP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Сайты: </a:t>
            </a: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фцпдн.рф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Портал непрерывного медицинского и фармацевтического образования Минздрава России (НМФО)</a:t>
            </a:r>
          </a:p>
          <a:p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0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1" descr="gerb1.png"/>
          <p:cNvPicPr>
            <a:picLocks noChangeAspect="1"/>
          </p:cNvPicPr>
          <p:nvPr/>
        </p:nvPicPr>
        <p:blipFill>
          <a:blip r:embed="rId3" cstate="print">
            <a:alphaModFix/>
          </a:blip>
          <a:srcRect r="1218"/>
          <a:stretch/>
        </p:blipFill>
        <p:spPr bwMode="auto">
          <a:xfrm flipH="1">
            <a:off x="264000" y="97965"/>
            <a:ext cx="863448" cy="750163"/>
          </a:xfrm>
          <a:prstGeom prst="rect">
            <a:avLst/>
          </a:prstGeom>
        </p:spPr>
      </p:pic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кругленный прямоугольник 10"/>
          <p:cNvSpPr/>
          <p:nvPr/>
        </p:nvSpPr>
        <p:spPr>
          <a:xfrm>
            <a:off x="1487488" y="836712"/>
            <a:ext cx="9649072" cy="5400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Образовательные программы по наставничеству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(сайт ФЦПДН Минздрава России: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фцпдн.рф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Модуль 1: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«Мастерство наставника в здравоохранении: инструменты эффективной работы»</a:t>
            </a:r>
          </a:p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кого: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наставники в организациях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Формат: 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ДПО, повышение квалификации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Ключевые темы: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нормативная база, инструменты эффективной работы, коммуникация, оценка результатов </a:t>
            </a:r>
          </a:p>
          <a:p>
            <a:endParaRPr lang="ru-RU" sz="16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Модуль 2: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«Организация системы наставничества в учреждениях здравоохранения»</a:t>
            </a:r>
          </a:p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кого: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руководители, заместители, ответственные за наставничество в организациях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Формат: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ДПО, повышение квалификации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Ключевые темы: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нормативная база, организация и управление наставничеством, мониторинг реализации наставничества</a:t>
            </a:r>
          </a:p>
          <a:p>
            <a:endParaRPr lang="ru-RU" sz="16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Модуль 3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«Система наставничества в здравоохранении региона: от нормативной базы до эффективной практики»</a:t>
            </a:r>
            <a:endParaRPr lang="ru-RU" sz="16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кого: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специалисты органов исполнительной власти субъектов РФ в сфере охраны здоровья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Формат: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ДПО, повышение квалификации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Ключевые темы: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организация и управление наставничеством на уровне региона, координация участников процесса, внедрение лучших практик</a:t>
            </a:r>
          </a:p>
          <a:p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0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5"/>
          <p:cNvSpPr>
            <a:spLocks noChangeArrowheads="1"/>
          </p:cNvSpPr>
          <p:nvPr/>
        </p:nvSpPr>
        <p:spPr bwMode="auto">
          <a:xfrm>
            <a:off x="4583832" y="129754"/>
            <a:ext cx="6984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b="1" dirty="0" smtClean="0">
                <a:solidFill>
                  <a:srgbClr val="660033"/>
                </a:solidFill>
                <a:latin typeface="Arial"/>
                <a:cs typeface="Arial"/>
              </a:rPr>
              <a:t>РЕГИОНАЛЬНЫЙ КАДРОВЫЙ ЦЕНТР</a:t>
            </a:r>
            <a:endParaRPr dirty="0">
              <a:solidFill>
                <a:srgbClr val="660033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771804" y="63061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9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4871864" y="457302"/>
            <a:ext cx="7164288" cy="49237"/>
          </a:xfrm>
          <a:prstGeom prst="rect">
            <a:avLst/>
          </a:prstGeom>
          <a:gradFill>
            <a:gsLst>
              <a:gs pos="0">
                <a:srgbClr val="06068F"/>
              </a:gs>
              <a:gs pos="100000">
                <a:srgbClr val="FFFFFF"/>
              </a:gs>
            </a:gsLst>
            <a:path path="circle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7A3D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71EA7BF-F5D7-4008-BB6F-9365552E37FE}"/>
              </a:ext>
            </a:extLst>
          </p:cNvPr>
          <p:cNvSpPr txBox="1"/>
          <p:nvPr/>
        </p:nvSpPr>
        <p:spPr>
          <a:xfrm>
            <a:off x="3048740" y="263691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kern="0" dirty="0">
                <a:solidFill>
                  <a:srgbClr val="66003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СПАСИБО ЗА ВНИМАНИЕ !</a:t>
            </a:r>
            <a:endParaRPr lang="ru-RU" sz="2800" b="1" kern="0" dirty="0">
              <a:solidFill>
                <a:srgbClr val="660033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3" y="144463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3696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</a:spPr>
      <a:bodyPr rtlCol="0" anchor="t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1485</TotalTime>
  <Words>626</Words>
  <Application>Microsoft Office PowerPoint</Application>
  <DocSecurity>0</DocSecurity>
  <PresentationFormat>Широкоэкранный</PresentationFormat>
  <Paragraphs>145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РС2</cp:lastModifiedBy>
  <cp:revision>728</cp:revision>
  <cp:lastPrinted>2025-11-13T14:51:55Z</cp:lastPrinted>
  <dcterms:created xsi:type="dcterms:W3CDTF">2017-06-28T08:32:08Z</dcterms:created>
  <dcterms:modified xsi:type="dcterms:W3CDTF">2026-10-27T12:35:44Z</dcterms:modified>
  <dc:identifier/>
  <dc:language/>
  <cp:version/>
</cp:coreProperties>
</file>